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26" r:id="rId2"/>
    <p:sldId id="325" r:id="rId3"/>
    <p:sldId id="324" r:id="rId4"/>
    <p:sldId id="327" r:id="rId5"/>
    <p:sldId id="329" r:id="rId6"/>
    <p:sldId id="319" r:id="rId7"/>
  </p:sldIdLst>
  <p:sldSz cx="9144000" cy="6858000" type="screen4x3"/>
  <p:notesSz cx="6784975" cy="9906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no Odisharia" initials="NO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009E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15952" autoAdjust="0"/>
    <p:restoredTop sz="99205" autoAdjust="0"/>
  </p:normalViewPr>
  <p:slideViewPr>
    <p:cSldViewPr>
      <p:cViewPr>
        <p:scale>
          <a:sx n="90" d="100"/>
          <a:sy n="90" d="100"/>
        </p:scale>
        <p:origin x="-2016" y="-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3250" y="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3947286A-1425-4EA7-8CA9-58ADBFBB5382}" type="datetimeFigureOut">
              <a:rPr lang="en-US" smtClean="0"/>
              <a:t>5/29/2019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0898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3250" y="940898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5959DA98-8EB0-4C78-8798-DD30DDA840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3427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3250" y="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0D43F5D-34C0-4A12-984F-9BBD09DAF1BB}" type="datetimeFigureOut">
              <a:rPr lang="en-US" smtClean="0"/>
              <a:pPr/>
              <a:t>5/29/2019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8498" y="4705351"/>
            <a:ext cx="5427980" cy="4457700"/>
          </a:xfrm>
          <a:prstGeom prst="rect">
            <a:avLst/>
          </a:prstGeom>
        </p:spPr>
        <p:txBody>
          <a:bodyPr vert="horz" lIns="92930" tIns="46465" rIns="92930" bIns="4646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3250" y="940898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B2EDE394-3571-4494-8332-A1D3D841FE4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532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29.05.2019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29.05.2019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29.05.2019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29.05.2019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29.05.2019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29.05.2019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29.05.2019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29.05.2019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29.05.2019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29.05.2019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29.05.2019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3BA286-83BE-46FF-8FDD-19FE3CA107B6}" type="datetimeFigureOut">
              <a:rPr lang="ru-RU" smtClean="0"/>
              <a:pPr/>
              <a:t>29.05.2019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066800" y="914400"/>
            <a:ext cx="70104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400" b="1" dirty="0" smtClean="0"/>
              <a:t>                   დეკლარაციაში არსებული მონაცემები</a:t>
            </a:r>
          </a:p>
          <a:p>
            <a:endParaRPr lang="ka-GE" sz="2400" b="1" dirty="0" smtClean="0"/>
          </a:p>
          <a:p>
            <a:pPr algn="just"/>
            <a:endParaRPr lang="ka-GE" sz="2400" b="1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ka-GE" sz="2400" dirty="0" smtClean="0"/>
              <a:t>ოჯახის წევრთა პერსონალური მონაცემები: სქესი, ასაკი, ჯანმრთელობის მდგომარეობა, განათლება, სტატუსი  (შშმპ, მარტოხელა დედა, მარტოხელა პენსიონერი) ა.შ.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ka-GE" sz="2400" dirty="0" smtClean="0"/>
              <a:t>უძრავი /მოძრავი ქონება - </a:t>
            </a:r>
            <a:r>
              <a:rPr lang="ka-GE" sz="1600" dirty="0" smtClean="0">
                <a:solidFill>
                  <a:srgbClr val="FF0000"/>
                </a:solidFill>
              </a:rPr>
              <a:t>საბჭოთა ავტომანქანა და საყოფაცხოვრებო ნივთები არ შედის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ka-GE" sz="2400" dirty="0" smtClean="0"/>
              <a:t>რეგულარული შემოსავლები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ka-GE" sz="2400" dirty="0" smtClean="0"/>
              <a:t>არარეგულარული შ</a:t>
            </a:r>
            <a:r>
              <a:rPr lang="ka-GE" sz="2400" dirty="0"/>
              <a:t>ე</a:t>
            </a:r>
            <a:r>
              <a:rPr lang="ka-GE" sz="2400" dirty="0" smtClean="0"/>
              <a:t>მოსავლები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ka-GE" sz="2400" dirty="0" smtClean="0"/>
              <a:t>კომუნალური ხარჯები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ka-GE" sz="2400" dirty="0" smtClean="0"/>
              <a:t>შინაური ცხოველი/ფრინველი  ა.შ.</a:t>
            </a:r>
            <a:endParaRPr lang="ka-GE" sz="2400" b="1" dirty="0" smtClean="0"/>
          </a:p>
          <a:p>
            <a:pPr algn="ctr"/>
            <a:endParaRPr lang="en-US" sz="2400" b="1" dirty="0"/>
          </a:p>
        </p:txBody>
      </p:sp>
      <p:pic>
        <p:nvPicPr>
          <p:cNvPr id="7" name="Picture 6" descr="C:\Users\nodisharia\AppData\Local\Microsoft\Windows\Temporary Internet Files\Content.IE5\S7687CZ2\lgi01a201310211900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211386"/>
            <a:ext cx="758588" cy="845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372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38400" y="914400"/>
            <a:ext cx="5638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400" b="1" dirty="0"/>
              <a:t>სარეიტინგო </a:t>
            </a:r>
            <a:r>
              <a:rPr lang="ka-GE" sz="2400" b="1" dirty="0" smtClean="0"/>
              <a:t>ქულის გამოთვლა</a:t>
            </a:r>
            <a:endParaRPr lang="en-US" sz="2400" b="1" dirty="0"/>
          </a:p>
        </p:txBody>
      </p:sp>
      <p:sp>
        <p:nvSpPr>
          <p:cNvPr id="2" name="Rectangle 1"/>
          <p:cNvSpPr/>
          <p:nvPr/>
        </p:nvSpPr>
        <p:spPr>
          <a:xfrm>
            <a:off x="304800" y="566678"/>
            <a:ext cx="85344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Arial" pitchFamily="34" charset="0"/>
              <a:buChar char="•"/>
            </a:pPr>
            <a:endParaRPr lang="ka-GE" dirty="0" smtClean="0"/>
          </a:p>
          <a:p>
            <a:pPr lvl="0">
              <a:buFont typeface="Arial" pitchFamily="34" charset="0"/>
              <a:buChar char="•"/>
            </a:pPr>
            <a:endParaRPr lang="ka-GE" dirty="0"/>
          </a:p>
          <a:p>
            <a:pPr lvl="0">
              <a:buFont typeface="Arial" pitchFamily="34" charset="0"/>
              <a:buChar char="•"/>
            </a:pPr>
            <a:endParaRPr lang="ka-GE" dirty="0" smtClean="0"/>
          </a:p>
          <a:p>
            <a:pPr lvl="0">
              <a:buFont typeface="Arial" pitchFamily="34" charset="0"/>
              <a:buChar char="•"/>
            </a:pPr>
            <a:endParaRPr lang="ka-GE" dirty="0"/>
          </a:p>
          <a:p>
            <a:pPr lvl="0">
              <a:buFont typeface="Arial" pitchFamily="34" charset="0"/>
              <a:buChar char="•"/>
            </a:pPr>
            <a:r>
              <a:rPr lang="ka-GE" dirty="0" smtClean="0"/>
              <a:t>ოჯახის </a:t>
            </a:r>
            <a:r>
              <a:rPr lang="ka-GE" dirty="0"/>
              <a:t>კეთილდ</a:t>
            </a:r>
            <a:r>
              <a:rPr lang="de-AT" dirty="0"/>
              <a:t>ღ</a:t>
            </a:r>
            <a:r>
              <a:rPr lang="ka-GE" dirty="0"/>
              <a:t>ეობის ინდექსი </a:t>
            </a:r>
            <a:r>
              <a:rPr lang="ka-GE" dirty="0" smtClean="0"/>
              <a:t> (</a:t>
            </a:r>
            <a:r>
              <a:rPr lang="en-US" dirty="0"/>
              <a:t>I</a:t>
            </a:r>
            <a:r>
              <a:rPr lang="en-US" dirty="0" smtClean="0"/>
              <a:t>) </a:t>
            </a:r>
            <a:r>
              <a:rPr lang="ka-GE" dirty="0" smtClean="0"/>
              <a:t>გამოითვლება </a:t>
            </a:r>
            <a:r>
              <a:rPr lang="ka-GE" dirty="0"/>
              <a:t>ფორმულით: </a:t>
            </a:r>
          </a:p>
          <a:p>
            <a:pPr lvl="0">
              <a:buFont typeface="Arial" pitchFamily="34" charset="0"/>
              <a:buChar char="•"/>
            </a:pPr>
            <a:endParaRPr lang="ka-GE" sz="1600" dirty="0"/>
          </a:p>
          <a:p>
            <a:pPr lvl="0"/>
            <a:endParaRPr lang="en-US" sz="1600" dirty="0"/>
          </a:p>
          <a:p>
            <a:r>
              <a:rPr lang="en-US" sz="1600" dirty="0"/>
              <a:t> </a:t>
            </a:r>
          </a:p>
          <a:p>
            <a:pPr lvl="0">
              <a:buFont typeface="Arial" pitchFamily="34" charset="0"/>
              <a:buChar char="•"/>
            </a:pPr>
            <a:endParaRPr lang="ka-GE" sz="1600" dirty="0"/>
          </a:p>
          <a:p>
            <a:pPr lvl="0">
              <a:buFont typeface="Arial" pitchFamily="34" charset="0"/>
              <a:buChar char="•"/>
            </a:pPr>
            <a:endParaRPr lang="ka-GE" sz="1600" dirty="0"/>
          </a:p>
          <a:p>
            <a:pPr lvl="0">
              <a:buFont typeface="Arial" pitchFamily="34" charset="0"/>
              <a:buChar char="•"/>
            </a:pPr>
            <a:r>
              <a:rPr lang="de-AT" sz="1600" dirty="0"/>
              <a:t> </a:t>
            </a:r>
            <a:r>
              <a:rPr lang="ka-GE" dirty="0"/>
              <a:t>სადაც </a:t>
            </a:r>
            <a:r>
              <a:rPr lang="en-US" dirty="0"/>
              <a:t>C</a:t>
            </a:r>
            <a:r>
              <a:rPr lang="ka-GE" dirty="0"/>
              <a:t>  არის  </a:t>
            </a:r>
            <a:r>
              <a:rPr lang="en-US" dirty="0" err="1"/>
              <a:t>შინამეურნეობის</a:t>
            </a:r>
            <a:r>
              <a:rPr lang="en-US" dirty="0"/>
              <a:t> </a:t>
            </a:r>
            <a:r>
              <a:rPr lang="ka-GE" dirty="0"/>
              <a:t>სამომხმარებლო ინდექსი (ოჯახის რეალური მოხმარების შეფასება)</a:t>
            </a:r>
            <a:r>
              <a:rPr lang="de-AT" dirty="0"/>
              <a:t>; </a:t>
            </a:r>
            <a:endParaRPr lang="en-US" dirty="0"/>
          </a:p>
          <a:p>
            <a:r>
              <a:rPr lang="en-US" dirty="0"/>
              <a:t> </a:t>
            </a:r>
          </a:p>
          <a:p>
            <a:pPr lvl="0">
              <a:buFont typeface="Arial" pitchFamily="34" charset="0"/>
              <a:buChar char="•"/>
            </a:pPr>
            <a:r>
              <a:rPr lang="en-US" dirty="0"/>
              <a:t> N</a:t>
            </a:r>
            <a:r>
              <a:rPr lang="ka-GE" dirty="0"/>
              <a:t>  არის </a:t>
            </a:r>
            <a:r>
              <a:rPr lang="en-US" dirty="0" err="1"/>
              <a:t>შინამეურნეობის</a:t>
            </a:r>
            <a:r>
              <a:rPr lang="en-US" dirty="0"/>
              <a:t> </a:t>
            </a:r>
            <a:r>
              <a:rPr lang="ka-GE" dirty="0"/>
              <a:t>საჭიროების ინდექსი. საჭიროების ინდექსის გამოთვლისას გაითვალისწინება ეკვივალე</a:t>
            </a:r>
            <a:r>
              <a:rPr lang="de-AT" dirty="0"/>
              <a:t>ნტ</a:t>
            </a:r>
            <a:r>
              <a:rPr lang="ka-GE" dirty="0"/>
              <a:t>ობის კოეფიციენტები და თანაცხოვრების ეფექტი. 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dirty="0" err="1"/>
              <a:t>რაც</a:t>
            </a:r>
            <a:r>
              <a:rPr lang="en-US" dirty="0"/>
              <a:t> </a:t>
            </a:r>
            <a:r>
              <a:rPr lang="en-US" dirty="0" err="1"/>
              <a:t>უფრო</a:t>
            </a:r>
            <a:r>
              <a:rPr lang="en-US" dirty="0"/>
              <a:t> </a:t>
            </a:r>
            <a:r>
              <a:rPr lang="en-US" dirty="0" err="1"/>
              <a:t>ნაკლებია</a:t>
            </a:r>
            <a:r>
              <a:rPr lang="en-US" dirty="0"/>
              <a:t> </a:t>
            </a:r>
            <a:r>
              <a:rPr lang="en-US" dirty="0" err="1" smtClean="0"/>
              <a:t>კეთილდ</a:t>
            </a:r>
            <a:r>
              <a:rPr lang="ka-GE" dirty="0" smtClean="0"/>
              <a:t>ღ</a:t>
            </a:r>
            <a:r>
              <a:rPr lang="en-US" dirty="0" err="1" smtClean="0"/>
              <a:t>ეობის</a:t>
            </a:r>
            <a:r>
              <a:rPr lang="en-US" dirty="0" smtClean="0"/>
              <a:t> </a:t>
            </a:r>
            <a:r>
              <a:rPr lang="en-US" dirty="0" err="1"/>
              <a:t>ინდექსი</a:t>
            </a:r>
            <a:r>
              <a:rPr lang="en-US" dirty="0"/>
              <a:t>, </a:t>
            </a:r>
            <a:r>
              <a:rPr lang="en-US" dirty="0" err="1"/>
              <a:t>მით</a:t>
            </a:r>
            <a:r>
              <a:rPr lang="en-US" dirty="0"/>
              <a:t> </a:t>
            </a:r>
            <a:r>
              <a:rPr lang="en-US" dirty="0" err="1"/>
              <a:t>უფრო</a:t>
            </a:r>
            <a:r>
              <a:rPr lang="en-US" dirty="0"/>
              <a:t> </a:t>
            </a:r>
            <a:r>
              <a:rPr lang="en-US" dirty="0" err="1"/>
              <a:t>დაბალია</a:t>
            </a:r>
            <a:r>
              <a:rPr lang="en-US" dirty="0"/>
              <a:t> </a:t>
            </a:r>
            <a:r>
              <a:rPr lang="en-US" dirty="0" err="1"/>
              <a:t>შინამეურნეობის</a:t>
            </a:r>
            <a:r>
              <a:rPr lang="en-US" dirty="0"/>
              <a:t> </a:t>
            </a:r>
            <a:r>
              <a:rPr lang="en-US" dirty="0" err="1" smtClean="0"/>
              <a:t>კეთილდ</a:t>
            </a:r>
            <a:r>
              <a:rPr lang="ka-GE" dirty="0" smtClean="0"/>
              <a:t>ღ</a:t>
            </a:r>
            <a:r>
              <a:rPr lang="en-US" dirty="0" err="1" smtClean="0"/>
              <a:t>ეობის</a:t>
            </a:r>
            <a:r>
              <a:rPr lang="en-US" dirty="0" smtClean="0"/>
              <a:t> </a:t>
            </a:r>
            <a:r>
              <a:rPr lang="en-US" dirty="0" err="1"/>
              <a:t>დონე</a:t>
            </a:r>
            <a:r>
              <a:rPr lang="en-US" dirty="0"/>
              <a:t>.</a:t>
            </a:r>
          </a:p>
          <a:p>
            <a:endParaRPr lang="en-US" sz="1600" dirty="0"/>
          </a:p>
        </p:txBody>
      </p:sp>
      <p:pic>
        <p:nvPicPr>
          <p:cNvPr id="8" name="Object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6200" y="2209800"/>
            <a:ext cx="1073150" cy="71543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93724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38400" y="914400"/>
            <a:ext cx="5638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400" b="1" dirty="0"/>
          </a:p>
        </p:txBody>
      </p:sp>
      <p:sp>
        <p:nvSpPr>
          <p:cNvPr id="2" name="Rectangle 1"/>
          <p:cNvSpPr/>
          <p:nvPr/>
        </p:nvSpPr>
        <p:spPr>
          <a:xfrm>
            <a:off x="5029200" y="3362235"/>
            <a:ext cx="396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ka-GE" b="1" dirty="0" smtClean="0">
              <a:solidFill>
                <a:srgbClr val="FF0000"/>
              </a:solidFill>
            </a:endParaRPr>
          </a:p>
          <a:p>
            <a:pPr algn="just"/>
            <a:r>
              <a:rPr lang="ka-GE" b="1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533400"/>
            <a:ext cx="8534400" cy="7408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ka-G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                            </a:t>
            </a:r>
            <a:r>
              <a:rPr lang="ka-G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სამომხმარებლო </a:t>
            </a:r>
            <a:r>
              <a:rPr lang="ka-G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ინდექსის </a:t>
            </a:r>
            <a:r>
              <a:rPr lang="ka-G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სტრუქტურა</a:t>
            </a:r>
          </a:p>
          <a:p>
            <a:pPr>
              <a:buNone/>
            </a:pPr>
            <a:endParaRPr lang="ka-GE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>
              <a:buNone/>
            </a:pPr>
            <a:endParaRPr lang="ka-G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>
              <a:lnSpc>
                <a:spcPct val="90000"/>
              </a:lnSpc>
            </a:pPr>
            <a:endParaRPr lang="en-US" dirty="0">
              <a:latin typeface="Acad Nusx Geo" pitchFamily="34" charset="0"/>
            </a:endParaRPr>
          </a:p>
          <a:p>
            <a:pPr>
              <a:lnSpc>
                <a:spcPct val="90000"/>
              </a:lnSpc>
            </a:pPr>
            <a:r>
              <a:rPr lang="en-US" dirty="0"/>
              <a:t>		</a:t>
            </a:r>
          </a:p>
          <a:p>
            <a:pPr>
              <a:lnSpc>
                <a:spcPct val="90000"/>
              </a:lnSpc>
            </a:pPr>
            <a:endParaRPr lang="ka-GE" dirty="0">
              <a:latin typeface="Acad Nusx Geo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ka-GE" sz="1400" dirty="0" smtClean="0"/>
          </a:p>
          <a:p>
            <a:pPr>
              <a:lnSpc>
                <a:spcPct val="90000"/>
              </a:lnSpc>
              <a:buNone/>
            </a:pPr>
            <a:r>
              <a:rPr lang="ka-GE" sz="1400" dirty="0" smtClean="0"/>
              <a:t>ოჯახის </a:t>
            </a:r>
            <a:r>
              <a:rPr lang="ka-GE" sz="1400" dirty="0"/>
              <a:t>სამომხმარებლო ინდექსი </a:t>
            </a:r>
            <a:r>
              <a:rPr lang="en-US" sz="1400" dirty="0" smtClean="0">
                <a:latin typeface="Acad Nusx Geo" pitchFamily="34" charset="0"/>
              </a:rPr>
              <a:t>:</a:t>
            </a:r>
            <a:endParaRPr lang="ka-GE" sz="1400" dirty="0" smtClean="0">
              <a:latin typeface="Acad Nusx Geo" pitchFamily="34" charset="0"/>
            </a:endParaRPr>
          </a:p>
          <a:p>
            <a:r>
              <a:rPr lang="en-US" sz="1400" dirty="0" err="1" smtClean="0">
                <a:latin typeface="Sylfaen" pitchFamily="18" charset="0"/>
              </a:rPr>
              <a:t>Ко</a:t>
            </a:r>
            <a:r>
              <a:rPr lang="en-US" sz="1400" dirty="0" smtClean="0">
                <a:latin typeface="Sylfaen" pitchFamily="18" charset="0"/>
              </a:rPr>
              <a:t> </a:t>
            </a:r>
            <a:r>
              <a:rPr lang="en-US" sz="1400" dirty="0">
                <a:latin typeface="Sylfaen" pitchFamily="18" charset="0"/>
              </a:rPr>
              <a:t>- </a:t>
            </a:r>
            <a:r>
              <a:rPr lang="en-US" sz="1400" dirty="0" err="1">
                <a:latin typeface="Sylfaen" pitchFamily="18" charset="0"/>
              </a:rPr>
              <a:t>არის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მუდმივი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კოეფიციენტი</a:t>
            </a:r>
            <a:r>
              <a:rPr lang="en-US" sz="1400" dirty="0">
                <a:latin typeface="Sylfaen" pitchFamily="18" charset="0"/>
              </a:rPr>
              <a:t>;</a:t>
            </a:r>
          </a:p>
          <a:p>
            <a:r>
              <a:rPr lang="en-US" sz="1400" dirty="0">
                <a:latin typeface="Sylfaen" pitchFamily="18" charset="0"/>
              </a:rPr>
              <a:t> Cl- </a:t>
            </a:r>
            <a:r>
              <a:rPr lang="en-US" sz="1400" dirty="0" err="1">
                <a:latin typeface="Sylfaen" pitchFamily="18" charset="0"/>
              </a:rPr>
              <a:t>სასოფლო-სამეურნეო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ქონების</a:t>
            </a:r>
            <a:r>
              <a:rPr lang="en-US" sz="1400" dirty="0">
                <a:latin typeface="Sylfaen" pitchFamily="18" charset="0"/>
              </a:rPr>
              <a:t> (</a:t>
            </a:r>
            <a:r>
              <a:rPr lang="en-US" sz="1400" dirty="0" err="1">
                <a:latin typeface="Sylfaen" pitchFamily="18" charset="0"/>
              </a:rPr>
              <a:t>მიწის</a:t>
            </a:r>
            <a:r>
              <a:rPr lang="en-US" sz="1400" dirty="0">
                <a:latin typeface="Sylfaen" pitchFamily="18" charset="0"/>
              </a:rPr>
              <a:t>) </a:t>
            </a:r>
            <a:r>
              <a:rPr lang="en-US" sz="1400" dirty="0" err="1">
                <a:latin typeface="Sylfaen" pitchFamily="18" charset="0"/>
              </a:rPr>
              <a:t>ინდექსი</a:t>
            </a:r>
            <a:r>
              <a:rPr lang="en-US" sz="1400" dirty="0">
                <a:latin typeface="Sylfaen" pitchFamily="18" charset="0"/>
              </a:rPr>
              <a:t>;</a:t>
            </a:r>
          </a:p>
          <a:p>
            <a:r>
              <a:rPr lang="en-US" sz="1400" dirty="0">
                <a:latin typeface="Sylfaen" pitchFamily="18" charset="0"/>
              </a:rPr>
              <a:t> C2- </a:t>
            </a:r>
            <a:r>
              <a:rPr lang="en-US" sz="1400" dirty="0" err="1">
                <a:latin typeface="Sylfaen" pitchFamily="18" charset="0"/>
              </a:rPr>
              <a:t>სასოფლო-სამეურნეო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ქონების</a:t>
            </a:r>
            <a:r>
              <a:rPr lang="en-US" sz="1400" dirty="0">
                <a:latin typeface="Sylfaen" pitchFamily="18" charset="0"/>
              </a:rPr>
              <a:t> (</a:t>
            </a:r>
            <a:r>
              <a:rPr lang="en-US" sz="1400" dirty="0" err="1">
                <a:latin typeface="Sylfaen" pitchFamily="18" charset="0"/>
              </a:rPr>
              <a:t>პირუტყვის</a:t>
            </a:r>
            <a:r>
              <a:rPr lang="en-US" sz="1400" dirty="0">
                <a:latin typeface="Sylfaen" pitchFamily="18" charset="0"/>
              </a:rPr>
              <a:t>) </a:t>
            </a:r>
            <a:r>
              <a:rPr lang="en-US" sz="1400" dirty="0" err="1">
                <a:latin typeface="Sylfaen" pitchFamily="18" charset="0"/>
              </a:rPr>
              <a:t>ინდექსი</a:t>
            </a:r>
            <a:r>
              <a:rPr lang="en-US" sz="1400" dirty="0">
                <a:latin typeface="Sylfaen" pitchFamily="18" charset="0"/>
              </a:rPr>
              <a:t>;</a:t>
            </a:r>
          </a:p>
          <a:p>
            <a:r>
              <a:rPr lang="en-US" sz="1400" dirty="0">
                <a:latin typeface="Sylfaen" pitchFamily="18" charset="0"/>
              </a:rPr>
              <a:t> C3- </a:t>
            </a:r>
            <a:r>
              <a:rPr lang="en-US" sz="1400" dirty="0" err="1">
                <a:latin typeface="Sylfaen" pitchFamily="18" charset="0"/>
              </a:rPr>
              <a:t>მოძრავი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ქონების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ინდექსი</a:t>
            </a:r>
            <a:r>
              <a:rPr lang="en-US" sz="1400" dirty="0">
                <a:latin typeface="Sylfaen" pitchFamily="18" charset="0"/>
              </a:rPr>
              <a:t>;</a:t>
            </a:r>
          </a:p>
          <a:p>
            <a:r>
              <a:rPr lang="en-US" sz="1400" dirty="0">
                <a:latin typeface="Sylfaen" pitchFamily="18" charset="0"/>
              </a:rPr>
              <a:t> C4- </a:t>
            </a:r>
            <a:r>
              <a:rPr lang="en-US" sz="1400" dirty="0" err="1">
                <a:latin typeface="Sylfaen" pitchFamily="18" charset="0"/>
              </a:rPr>
              <a:t>შემოსავლების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ინდექსი</a:t>
            </a:r>
            <a:r>
              <a:rPr lang="en-US" sz="1400" dirty="0">
                <a:latin typeface="Sylfaen" pitchFamily="18" charset="0"/>
              </a:rPr>
              <a:t>;</a:t>
            </a:r>
          </a:p>
          <a:p>
            <a:r>
              <a:rPr lang="en-US" sz="1400" dirty="0">
                <a:latin typeface="Sylfaen" pitchFamily="18" charset="0"/>
              </a:rPr>
              <a:t> C5- </a:t>
            </a:r>
            <a:r>
              <a:rPr lang="en-US" sz="1400" dirty="0" err="1">
                <a:latin typeface="Sylfaen" pitchFamily="18" charset="0"/>
              </a:rPr>
              <a:t>კომუნალური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ხარჯების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ინდექსი</a:t>
            </a:r>
            <a:r>
              <a:rPr lang="en-US" sz="1400" dirty="0">
                <a:latin typeface="Sylfaen" pitchFamily="18" charset="0"/>
              </a:rPr>
              <a:t>;</a:t>
            </a:r>
          </a:p>
          <a:p>
            <a:r>
              <a:rPr lang="en-US" sz="1400" dirty="0">
                <a:latin typeface="Sylfaen" pitchFamily="18" charset="0"/>
              </a:rPr>
              <a:t> C6- </a:t>
            </a:r>
            <a:r>
              <a:rPr lang="en-US" sz="1400" dirty="0" err="1">
                <a:latin typeface="Sylfaen" pitchFamily="18" charset="0"/>
              </a:rPr>
              <a:t>დემოგრაფიული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ინდექსი</a:t>
            </a:r>
            <a:r>
              <a:rPr lang="en-US" sz="1400" dirty="0">
                <a:latin typeface="Sylfaen" pitchFamily="18" charset="0"/>
              </a:rPr>
              <a:t>;</a:t>
            </a:r>
          </a:p>
          <a:p>
            <a:r>
              <a:rPr lang="en-US" sz="1400" dirty="0">
                <a:latin typeface="Sylfaen" pitchFamily="18" charset="0"/>
              </a:rPr>
              <a:t> С7- </a:t>
            </a:r>
            <a:r>
              <a:rPr lang="en-US" sz="1400" dirty="0" err="1">
                <a:latin typeface="Sylfaen" pitchFamily="18" charset="0"/>
              </a:rPr>
              <a:t>განათლებისა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და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დასაქმების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ინდექსი</a:t>
            </a:r>
            <a:r>
              <a:rPr lang="en-US" sz="1400" dirty="0">
                <a:latin typeface="Sylfaen" pitchFamily="18" charset="0"/>
              </a:rPr>
              <a:t>;</a:t>
            </a:r>
          </a:p>
          <a:p>
            <a:r>
              <a:rPr lang="en-US" sz="1400" dirty="0">
                <a:latin typeface="Sylfaen" pitchFamily="18" charset="0"/>
              </a:rPr>
              <a:t> С8- </a:t>
            </a:r>
            <a:r>
              <a:rPr lang="en-US" sz="1400" dirty="0" err="1">
                <a:latin typeface="Sylfaen" pitchFamily="18" charset="0"/>
              </a:rPr>
              <a:t>ტერიტორიული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ინდექსი</a:t>
            </a:r>
            <a:r>
              <a:rPr lang="en-US" sz="1400" dirty="0">
                <a:latin typeface="Sylfaen" pitchFamily="18" charset="0"/>
              </a:rPr>
              <a:t>;</a:t>
            </a:r>
          </a:p>
          <a:p>
            <a:r>
              <a:rPr lang="en-US" sz="1400" dirty="0">
                <a:latin typeface="Sylfaen" pitchFamily="18" charset="0"/>
              </a:rPr>
              <a:t> С9- </a:t>
            </a:r>
            <a:r>
              <a:rPr lang="en-US" sz="1400" dirty="0" err="1">
                <a:latin typeface="Sylfaen" pitchFamily="18" charset="0"/>
              </a:rPr>
              <a:t>ძირითადი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საცხოვრებლის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მდგომარეობის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ინდექსი</a:t>
            </a:r>
            <a:r>
              <a:rPr lang="en-US" sz="1400" dirty="0">
                <a:latin typeface="Sylfaen" pitchFamily="18" charset="0"/>
              </a:rPr>
              <a:t>;</a:t>
            </a:r>
          </a:p>
          <a:p>
            <a:r>
              <a:rPr lang="en-US" sz="1400" dirty="0">
                <a:latin typeface="Sylfaen" pitchFamily="18" charset="0"/>
              </a:rPr>
              <a:t> С10- </a:t>
            </a:r>
            <a:r>
              <a:rPr lang="en-US" sz="1400" dirty="0" err="1">
                <a:latin typeface="Sylfaen" pitchFamily="18" charset="0"/>
              </a:rPr>
              <a:t>სხვა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უძრავი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ქონების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ინდექსი</a:t>
            </a:r>
            <a:r>
              <a:rPr lang="en-US" sz="1400" dirty="0">
                <a:latin typeface="Sylfaen" pitchFamily="18" charset="0"/>
              </a:rPr>
              <a:t>;</a:t>
            </a:r>
          </a:p>
          <a:p>
            <a:r>
              <a:rPr lang="en-US" sz="1400" dirty="0">
                <a:latin typeface="Sylfaen" pitchFamily="18" charset="0"/>
              </a:rPr>
              <a:t> С0 - </a:t>
            </a:r>
            <a:r>
              <a:rPr lang="en-US" sz="1400" dirty="0" err="1">
                <a:latin typeface="Sylfaen" pitchFamily="18" charset="0"/>
              </a:rPr>
              <a:t>გასული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პერიოდის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განმავლობაში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ოჯახის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ან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მისი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რომელიმე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წევრის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მიერ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მიღებული</a:t>
            </a:r>
            <a:r>
              <a:rPr lang="en-US" sz="1400" dirty="0">
                <a:latin typeface="Sylfaen" pitchFamily="18" charset="0"/>
              </a:rPr>
              <a:t> (</a:t>
            </a:r>
            <a:r>
              <a:rPr lang="en-US" sz="1400" dirty="0" err="1">
                <a:latin typeface="Sylfaen" pitchFamily="18" charset="0"/>
              </a:rPr>
              <a:t>ან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მისაღები</a:t>
            </a:r>
            <a:r>
              <a:rPr lang="en-US" sz="1400" dirty="0">
                <a:latin typeface="Sylfaen" pitchFamily="18" charset="0"/>
              </a:rPr>
              <a:t>) </a:t>
            </a:r>
            <a:r>
              <a:rPr lang="en-US" sz="1400" dirty="0" err="1">
                <a:latin typeface="Sylfaen" pitchFamily="18" charset="0"/>
              </a:rPr>
              <a:t>ფულადი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სოციალური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დახმარება</a:t>
            </a:r>
            <a:r>
              <a:rPr lang="en-US" sz="1400" dirty="0">
                <a:latin typeface="Sylfaen" pitchFamily="18" charset="0"/>
              </a:rPr>
              <a:t> „</a:t>
            </a:r>
            <a:r>
              <a:rPr lang="en-US" sz="1400" dirty="0" err="1">
                <a:latin typeface="Sylfaen" pitchFamily="18" charset="0"/>
              </a:rPr>
              <a:t>საარსებო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შემწეობა</a:t>
            </a:r>
            <a:r>
              <a:rPr lang="en-US" sz="1400" dirty="0">
                <a:latin typeface="Sylfaen" pitchFamily="18" charset="0"/>
              </a:rPr>
              <a:t>“ </a:t>
            </a:r>
            <a:r>
              <a:rPr lang="en-US" sz="1400" dirty="0" err="1">
                <a:latin typeface="Sylfaen" pitchFamily="18" charset="0"/>
              </a:rPr>
              <a:t>ან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სხვა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ფულადი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სოციალური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გასაცემელი</a:t>
            </a:r>
            <a:r>
              <a:rPr lang="en-US" sz="1400" dirty="0">
                <a:latin typeface="Sylfaen" pitchFamily="18" charset="0"/>
              </a:rPr>
              <a:t>, </a:t>
            </a:r>
            <a:r>
              <a:rPr lang="en-US" sz="1400" dirty="0" err="1">
                <a:latin typeface="Sylfaen" pitchFamily="18" charset="0"/>
              </a:rPr>
              <a:t>რომლის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გაცემა</a:t>
            </a:r>
            <a:r>
              <a:rPr lang="en-US" sz="1400" dirty="0">
                <a:latin typeface="Sylfaen" pitchFamily="18" charset="0"/>
              </a:rPr>
              <a:t> „</a:t>
            </a:r>
            <a:r>
              <a:rPr lang="en-US" sz="1400" dirty="0" err="1">
                <a:latin typeface="Sylfaen" pitchFamily="18" charset="0"/>
              </a:rPr>
              <a:t>საარსებო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შემწეობის</a:t>
            </a:r>
            <a:r>
              <a:rPr lang="en-US" sz="1400" dirty="0">
                <a:latin typeface="Sylfaen" pitchFamily="18" charset="0"/>
              </a:rPr>
              <a:t>" </a:t>
            </a:r>
            <a:r>
              <a:rPr lang="en-US" sz="1400" dirty="0" err="1">
                <a:latin typeface="Sylfaen" pitchFamily="18" charset="0"/>
              </a:rPr>
              <a:t>მიღების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შემთხვევაში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შეიმლება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შეწყდეს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მოქმედი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კანონმდებლობის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შესაბამისად</a:t>
            </a:r>
            <a:r>
              <a:rPr lang="en-US" sz="1400" dirty="0">
                <a:latin typeface="Sylfaen" pitchFamily="18" charset="0"/>
              </a:rPr>
              <a:t>; </a:t>
            </a:r>
            <a:r>
              <a:rPr lang="en-US" sz="1400" dirty="0" err="1">
                <a:latin typeface="Sylfaen" pitchFamily="18" charset="0"/>
              </a:rPr>
              <a:t>ან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სხვა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ფულადი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დახმარება</a:t>
            </a:r>
            <a:r>
              <a:rPr lang="en-US" sz="1400" dirty="0">
                <a:latin typeface="Sylfaen" pitchFamily="18" charset="0"/>
              </a:rPr>
              <a:t>, </a:t>
            </a:r>
            <a:r>
              <a:rPr lang="en-US" sz="1400" dirty="0" err="1">
                <a:latin typeface="Sylfaen" pitchFamily="18" charset="0"/>
              </a:rPr>
              <a:t>რომლის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გაცემა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დამოკიდებულია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სარეიტინგო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ქულაზე</a:t>
            </a:r>
            <a:r>
              <a:rPr lang="en-US" sz="1400" dirty="0">
                <a:latin typeface="Sylfaen" pitchFamily="18" charset="0"/>
              </a:rPr>
              <a:t>.</a:t>
            </a:r>
            <a:endParaRPr lang="ka-GE" sz="1400" dirty="0" smtClean="0">
              <a:latin typeface="Acad Nusx Geo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ka-GE" dirty="0">
              <a:latin typeface="Acad Nusx Geo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ka-GE" dirty="0" smtClean="0">
              <a:latin typeface="Acad Nusx Geo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ka-GE" dirty="0">
              <a:latin typeface="Acad Nusx Geo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ka-GE" dirty="0" smtClean="0">
              <a:latin typeface="Acad Nusx Geo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en-US" dirty="0">
              <a:latin typeface="Acad Nusx Geo" pitchFamily="34" charset="0"/>
            </a:endParaRPr>
          </a:p>
          <a:p>
            <a:pPr>
              <a:buNone/>
            </a:pP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pic>
        <p:nvPicPr>
          <p:cNvPr id="13" name="Picture 3" descr="C:\Users\ULOGUA\Desktop\prcx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6306" y="1252536"/>
            <a:ext cx="1590675" cy="1038225"/>
          </a:xfrm>
          <a:prstGeom prst="rect">
            <a:avLst/>
          </a:prstGeom>
          <a:noFill/>
        </p:spPr>
      </p:pic>
      <p:pic>
        <p:nvPicPr>
          <p:cNvPr id="14" name="Picture 4" descr="C:\Users\ULOGUA\Desktop\C0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10511" y="1448213"/>
            <a:ext cx="676275" cy="581025"/>
          </a:xfrm>
          <a:prstGeom prst="rect">
            <a:avLst/>
          </a:prstGeom>
          <a:noFill/>
        </p:spPr>
      </p:pic>
      <p:pic>
        <p:nvPicPr>
          <p:cNvPr id="15" name="Picture 14" descr="C:\Users\ULOGUA\Desktop\exp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33604" y="1423987"/>
            <a:ext cx="1276350" cy="6953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06189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38400" y="914400"/>
            <a:ext cx="5638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400" b="1" dirty="0"/>
          </a:p>
        </p:txBody>
      </p:sp>
      <p:sp>
        <p:nvSpPr>
          <p:cNvPr id="2" name="Rectangle 1"/>
          <p:cNvSpPr/>
          <p:nvPr/>
        </p:nvSpPr>
        <p:spPr>
          <a:xfrm>
            <a:off x="5029200" y="3362235"/>
            <a:ext cx="3962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ka-GE" b="1" dirty="0" smtClean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1143703"/>
            <a:ext cx="8686800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ka-GE" sz="2800" b="1" dirty="0" smtClean="0">
                <a:latin typeface="Arial" charset="0"/>
              </a:rPr>
              <a:t>              საჭიროების </a:t>
            </a:r>
            <a:r>
              <a:rPr lang="ka-GE" sz="2800" b="1" dirty="0">
                <a:latin typeface="Arial" charset="0"/>
              </a:rPr>
              <a:t>ინდექსის სტრუქტურა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შინამეურნეობის</a:t>
            </a:r>
            <a:r>
              <a:rPr lang="en-US" dirty="0"/>
              <a:t> </a:t>
            </a:r>
            <a:r>
              <a:rPr lang="en-US" dirty="0" err="1"/>
              <a:t>საჭიროების</a:t>
            </a:r>
            <a:r>
              <a:rPr lang="en-US" dirty="0"/>
              <a:t> </a:t>
            </a:r>
            <a:r>
              <a:rPr lang="en-US" dirty="0" err="1"/>
              <a:t>ინდექსი</a:t>
            </a:r>
            <a:r>
              <a:rPr lang="en-US" dirty="0"/>
              <a:t> </a:t>
            </a:r>
            <a:r>
              <a:rPr lang="en-US" dirty="0" err="1"/>
              <a:t>გამოითვლება</a:t>
            </a:r>
            <a:r>
              <a:rPr lang="en-US" dirty="0"/>
              <a:t> </a:t>
            </a:r>
            <a:r>
              <a:rPr lang="en-US" dirty="0" err="1"/>
              <a:t>ფორმულით</a:t>
            </a:r>
            <a:r>
              <a:rPr lang="en-US" dirty="0"/>
              <a:t>:</a:t>
            </a:r>
            <a:endParaRPr lang="ka-GE" dirty="0"/>
          </a:p>
          <a:p>
            <a:endParaRPr lang="ka-GE" dirty="0"/>
          </a:p>
          <a:p>
            <a:pPr>
              <a:buNone/>
            </a:pPr>
            <a:endParaRPr lang="ka-GE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 - </a:t>
            </a:r>
            <a:r>
              <a:rPr lang="en-US" sz="1600" dirty="0" err="1"/>
              <a:t>არის</a:t>
            </a:r>
            <a:r>
              <a:rPr lang="en-US" sz="1600" dirty="0"/>
              <a:t> </a:t>
            </a:r>
            <a:r>
              <a:rPr lang="en-US" sz="1600" dirty="0" err="1"/>
              <a:t>შინამეურნეობის</a:t>
            </a:r>
            <a:r>
              <a:rPr lang="en-US" sz="1600" dirty="0"/>
              <a:t> </a:t>
            </a:r>
            <a:r>
              <a:rPr lang="en-US" sz="1600" dirty="0" err="1"/>
              <a:t>წევრთა</a:t>
            </a:r>
            <a:r>
              <a:rPr lang="en-US" sz="1600" dirty="0"/>
              <a:t> </a:t>
            </a:r>
            <a:r>
              <a:rPr lang="en-US" sz="1600" dirty="0" err="1"/>
              <a:t>რაოდენობა</a:t>
            </a:r>
            <a:endParaRPr lang="ka-GE" sz="1600" dirty="0"/>
          </a:p>
          <a:p>
            <a:r>
              <a:rPr lang="en-US" sz="1600" dirty="0"/>
              <a:t>b =0.2 – </a:t>
            </a:r>
            <a:r>
              <a:rPr lang="en-US" sz="1600" dirty="0" err="1"/>
              <a:t>თანაცხოვრების</a:t>
            </a:r>
            <a:r>
              <a:rPr lang="en-US" sz="1600" dirty="0"/>
              <a:t> </a:t>
            </a:r>
            <a:r>
              <a:rPr lang="en-US" sz="1600" dirty="0" err="1"/>
              <a:t>ეფექტის</a:t>
            </a:r>
            <a:r>
              <a:rPr lang="en-US" sz="1600" dirty="0"/>
              <a:t> </a:t>
            </a:r>
            <a:r>
              <a:rPr lang="en-US" sz="1600" dirty="0" err="1"/>
              <a:t>მაჩვენებელი</a:t>
            </a:r>
            <a:endParaRPr lang="ka-GE" sz="1600" dirty="0"/>
          </a:p>
          <a:p>
            <a:r>
              <a:rPr lang="en-US" sz="1600" i="1" dirty="0"/>
              <a:t>E</a:t>
            </a:r>
            <a:r>
              <a:rPr lang="en-US" sz="1600" dirty="0"/>
              <a:t> – </a:t>
            </a:r>
            <a:r>
              <a:rPr lang="en-US" sz="1600" dirty="0" err="1"/>
              <a:t>ეკვივალენტურ</a:t>
            </a:r>
            <a:r>
              <a:rPr lang="en-US" sz="1600" dirty="0"/>
              <a:t> </a:t>
            </a:r>
            <a:r>
              <a:rPr lang="en-US" sz="1600" dirty="0" err="1"/>
              <a:t>მოზრდილთა</a:t>
            </a:r>
            <a:r>
              <a:rPr lang="en-US" sz="1600" dirty="0"/>
              <a:t> </a:t>
            </a:r>
            <a:r>
              <a:rPr lang="en-US" sz="1600" dirty="0" err="1"/>
              <a:t>რაოდენობა</a:t>
            </a:r>
            <a:r>
              <a:rPr lang="en-US" sz="1600" dirty="0"/>
              <a:t> </a:t>
            </a:r>
            <a:r>
              <a:rPr lang="en-US" sz="1600" dirty="0" err="1"/>
              <a:t>შინამეურნეობაში</a:t>
            </a:r>
            <a:endParaRPr lang="ka-GE" sz="1600" dirty="0"/>
          </a:p>
          <a:p>
            <a:r>
              <a:rPr lang="en-US" sz="1600" i="1" dirty="0"/>
              <a:t>B</a:t>
            </a:r>
            <a:r>
              <a:rPr lang="en-US" sz="1600" dirty="0"/>
              <a:t>  –  </a:t>
            </a:r>
            <a:r>
              <a:rPr lang="en-US" sz="1600" dirty="0" err="1"/>
              <a:t>მინიმალური</a:t>
            </a:r>
            <a:r>
              <a:rPr lang="en-US" sz="1600" dirty="0"/>
              <a:t> </a:t>
            </a:r>
            <a:r>
              <a:rPr lang="en-US" sz="1600" dirty="0" err="1"/>
              <a:t>სამომხმარებლო</a:t>
            </a:r>
            <a:r>
              <a:rPr lang="en-US" sz="1600" dirty="0"/>
              <a:t> </a:t>
            </a:r>
            <a:r>
              <a:rPr lang="en-US" sz="1600" dirty="0" err="1"/>
              <a:t>კალათის</a:t>
            </a:r>
            <a:r>
              <a:rPr lang="en-US" sz="1600" dirty="0"/>
              <a:t> </a:t>
            </a:r>
            <a:r>
              <a:rPr lang="en-US" sz="1600" dirty="0" err="1"/>
              <a:t>ღირებულება</a:t>
            </a:r>
            <a:r>
              <a:rPr lang="en-US" sz="1600" dirty="0"/>
              <a:t> </a:t>
            </a:r>
            <a:r>
              <a:rPr lang="en-US" sz="1600" dirty="0" err="1"/>
              <a:t>ფორმულის</a:t>
            </a:r>
            <a:r>
              <a:rPr lang="en-US" sz="1600" dirty="0"/>
              <a:t> </a:t>
            </a:r>
            <a:r>
              <a:rPr lang="en-US" sz="1600" dirty="0" err="1"/>
              <a:t>შექმნის</a:t>
            </a:r>
            <a:r>
              <a:rPr lang="en-US" sz="1600" dirty="0"/>
              <a:t> </a:t>
            </a:r>
            <a:r>
              <a:rPr lang="en-US" sz="1600" dirty="0" err="1"/>
              <a:t>მომენტში</a:t>
            </a:r>
            <a:r>
              <a:rPr lang="en-US" sz="1600" dirty="0"/>
              <a:t> (149.6 </a:t>
            </a:r>
            <a:r>
              <a:rPr lang="en-US" sz="1600" dirty="0" err="1"/>
              <a:t>ლარი</a:t>
            </a:r>
            <a:r>
              <a:rPr lang="en-US" sz="1600" dirty="0"/>
              <a:t>)</a:t>
            </a:r>
            <a:endParaRPr lang="ka-GE" sz="1600" dirty="0"/>
          </a:p>
          <a:p>
            <a:r>
              <a:rPr lang="en-US" sz="1600" dirty="0"/>
              <a:t>N</a:t>
            </a:r>
            <a:r>
              <a:rPr lang="ka-GE" sz="1600" dirty="0"/>
              <a:t> </a:t>
            </a:r>
            <a:r>
              <a:rPr lang="en-US" sz="1600" dirty="0"/>
              <a:t>–</a:t>
            </a:r>
            <a:r>
              <a:rPr lang="ka-GE" sz="1600" dirty="0"/>
              <a:t> საჭიროების ინდექსი  არის თანხის ის მინიმალური ოდენობა, რაც არის საჭირო მოცემული დემოგრაფიული შემადგენლობის ოჯახის არსებობისათვის  სიღარიბის  ზღვრის ზემოთ.</a:t>
            </a:r>
            <a:endParaRPr lang="ru-RU" sz="1600" dirty="0">
              <a:latin typeface="Arial" charset="0"/>
            </a:endParaRP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9385196"/>
              </p:ext>
            </p:extLst>
          </p:nvPr>
        </p:nvGraphicFramePr>
        <p:xfrm>
          <a:off x="3855243" y="2433548"/>
          <a:ext cx="1433513" cy="928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6" name="Equation" r:id="rId4" imgW="634725" imgH="393529" progId="Equation.3">
                  <p:embed/>
                </p:oleObj>
              </mc:Choice>
              <mc:Fallback>
                <p:oleObj name="Equation" r:id="rId4" imgW="634725" imgH="393529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5243" y="2433548"/>
                        <a:ext cx="1433513" cy="928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17166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38400" y="914400"/>
            <a:ext cx="5638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400" b="1" dirty="0"/>
              <a:t>სარეიტინგო ქულაზე ეხლა მოქმედი ფაქტორები </a:t>
            </a:r>
            <a:endParaRPr lang="en-US" sz="2400" b="1" dirty="0"/>
          </a:p>
        </p:txBody>
      </p:sp>
      <p:pic>
        <p:nvPicPr>
          <p:cNvPr id="11" name="Picture 1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1329898"/>
            <a:ext cx="8610601" cy="504126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5029200" y="3362235"/>
            <a:ext cx="396240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ka-GE" b="1" dirty="0" smtClean="0">
              <a:solidFill>
                <a:srgbClr val="FF0000"/>
              </a:solidFill>
            </a:endParaRPr>
          </a:p>
          <a:p>
            <a:pPr algn="ctr"/>
            <a:r>
              <a:rPr lang="ka-GE" b="1" dirty="0" smtClean="0">
                <a:solidFill>
                  <a:srgbClr val="FF0000"/>
                </a:solidFill>
              </a:rPr>
              <a:t>  </a:t>
            </a:r>
            <a:r>
              <a:rPr lang="ka-GE" sz="2000" b="1" i="1" u="sng" dirty="0" smtClean="0">
                <a:solidFill>
                  <a:srgbClr val="FF0000"/>
                </a:solidFill>
              </a:rPr>
              <a:t> აგენტის </a:t>
            </a:r>
            <a:r>
              <a:rPr lang="ka-GE" sz="2000" b="1" i="1" u="sng" dirty="0">
                <a:solidFill>
                  <a:srgbClr val="FF0000"/>
                </a:solidFill>
              </a:rPr>
              <a:t>სუბიექტურ </a:t>
            </a:r>
            <a:r>
              <a:rPr lang="ka-GE" sz="2000" b="1" i="1" u="sng" dirty="0" smtClean="0">
                <a:solidFill>
                  <a:srgbClr val="FF0000"/>
                </a:solidFill>
              </a:rPr>
              <a:t>აზრს </a:t>
            </a:r>
            <a:r>
              <a:rPr lang="ka-GE" sz="2000" b="1" i="1" u="sng" dirty="0">
                <a:solidFill>
                  <a:srgbClr val="FF0000"/>
                </a:solidFill>
              </a:rPr>
              <a:t>და </a:t>
            </a:r>
            <a:r>
              <a:rPr lang="ka-GE" sz="2000" b="1" i="1" u="sng" dirty="0" smtClean="0">
                <a:solidFill>
                  <a:srgbClr val="FF0000"/>
                </a:solidFill>
              </a:rPr>
              <a:t>    თვითმმართველობის </a:t>
            </a:r>
            <a:r>
              <a:rPr lang="ka-GE" sz="2000" b="1" i="1" u="sng" dirty="0">
                <a:solidFill>
                  <a:srgbClr val="FF0000"/>
                </a:solidFill>
              </a:rPr>
              <a:t>შუამდგომლობას აღარ აქვს გავლენა სარეიტინგო ქულაზე</a:t>
            </a:r>
          </a:p>
        </p:txBody>
      </p:sp>
    </p:spTree>
    <p:extLst>
      <p:ext uri="{BB962C8B-B14F-4D97-AF65-F5344CB8AC3E}">
        <p14:creationId xmlns:p14="http://schemas.microsoft.com/office/powerpoint/2010/main" val="962795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968991" y="1288791"/>
            <a:ext cx="8153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a-GE" sz="3200" b="1" dirty="0" smtClean="0"/>
              <a:t>მეთოდოლოგიის სისუსტეები </a:t>
            </a:r>
            <a:endParaRPr lang="en-US" sz="3200" dirty="0"/>
          </a:p>
        </p:txBody>
      </p:sp>
      <p:sp>
        <p:nvSpPr>
          <p:cNvPr id="3" name="Rectangle 2"/>
          <p:cNvSpPr/>
          <p:nvPr/>
        </p:nvSpPr>
        <p:spPr>
          <a:xfrm>
            <a:off x="304800" y="2209799"/>
            <a:ext cx="83058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  <a:defRPr/>
            </a:pPr>
            <a:r>
              <a:rPr lang="ka-GE" sz="2400" dirty="0" smtClean="0"/>
              <a:t>რთულად გასაგები </a:t>
            </a:r>
            <a:r>
              <a:rPr lang="ka-GE" sz="2400" dirty="0"/>
              <a:t>ფორმულა: მეთოდიკის სირთულიდან გამომდინარე მიღებული გადაწყვეტილებების აღქმა მოსახლეობის გარკვეული ნაწილისათვის </a:t>
            </a:r>
            <a:r>
              <a:rPr lang="ka-GE" sz="2400" dirty="0" smtClean="0"/>
              <a:t>ძნელია და დაინტერესებული მოქალაქეებისათვის ახსნა რთულია;</a:t>
            </a:r>
          </a:p>
          <a:p>
            <a:pPr lvl="0">
              <a:defRPr/>
            </a:pPr>
            <a:endParaRPr lang="ka-GE" sz="2400" dirty="0"/>
          </a:p>
          <a:p>
            <a:pPr lvl="0">
              <a:buFont typeface="Arial" pitchFamily="34" charset="0"/>
              <a:buChar char="•"/>
            </a:pPr>
            <a:r>
              <a:rPr lang="ka-GE" sz="2400" dirty="0" smtClean="0"/>
              <a:t>    რადგან აღნიშნული მეთოდოლოგია სტატისტიკურ</a:t>
            </a:r>
          </a:p>
          <a:p>
            <a:pPr lvl="0"/>
            <a:r>
              <a:rPr lang="ka-GE" sz="2400" dirty="0" smtClean="0"/>
              <a:t>     მოდელს         გამოიყენებს, იგი არ არის მოქნილი  და </a:t>
            </a:r>
          </a:p>
          <a:p>
            <a:pPr lvl="0"/>
            <a:r>
              <a:rPr lang="ka-GE" sz="2400" dirty="0"/>
              <a:t> </a:t>
            </a:r>
            <a:r>
              <a:rPr lang="ka-GE" sz="2400" dirty="0" smtClean="0"/>
              <a:t>    შესაბამისად  პროგრამაში ჩართვის და ამორიცხვის </a:t>
            </a:r>
          </a:p>
          <a:p>
            <a:pPr lvl="0"/>
            <a:r>
              <a:rPr lang="ka-GE" sz="2400" dirty="0"/>
              <a:t> </a:t>
            </a:r>
            <a:r>
              <a:rPr lang="ka-GE" sz="2400" dirty="0" smtClean="0"/>
              <a:t>    ცდომილება გააჩნია</a:t>
            </a:r>
            <a:r>
              <a:rPr lang="ka-GE" sz="2000" dirty="0" smtClean="0"/>
              <a:t>. 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700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2947</TotalTime>
  <Words>198</Words>
  <Application>Microsoft Office PowerPoint</Application>
  <PresentationFormat>On-screen Show (4:3)</PresentationFormat>
  <Paragraphs>74</Paragraphs>
  <Slides>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Anuka</dc:creator>
  <cp:lastModifiedBy>Tamar Barkalaia</cp:lastModifiedBy>
  <cp:revision>323</cp:revision>
  <cp:lastPrinted>2017-09-29T07:29:06Z</cp:lastPrinted>
  <dcterms:created xsi:type="dcterms:W3CDTF">2012-07-10T17:34:05Z</dcterms:created>
  <dcterms:modified xsi:type="dcterms:W3CDTF">2019-05-29T09:56:03Z</dcterms:modified>
</cp:coreProperties>
</file>